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3" r:id="rId3"/>
    <p:sldId id="259" r:id="rId4"/>
    <p:sldId id="261" r:id="rId5"/>
    <p:sldId id="256" r:id="rId6"/>
    <p:sldId id="260" r:id="rId7"/>
    <p:sldId id="257" r:id="rId8"/>
    <p:sldId id="273" r:id="rId9"/>
    <p:sldId id="274" r:id="rId10"/>
    <p:sldId id="262" r:id="rId11"/>
    <p:sldId id="264" r:id="rId12"/>
    <p:sldId id="265" r:id="rId13"/>
    <p:sldId id="266" r:id="rId14"/>
    <p:sldId id="267" r:id="rId15"/>
    <p:sldId id="268" r:id="rId16"/>
    <p:sldId id="272" r:id="rId17"/>
    <p:sldId id="271" r:id="rId18"/>
    <p:sldId id="270" r:id="rId19"/>
    <p:sldId id="269" r:id="rId20"/>
    <p:sldId id="275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开始" id="{C0DBC00A-03C5-4364-81CF-038544707761}">
          <p14:sldIdLst>
            <p14:sldId id="258"/>
          </p14:sldIdLst>
        </p14:section>
        <p14:section name="价值主张" id="{3F62A2D6-EF1B-4CFB-A598-D64F54CCF283}">
          <p14:sldIdLst>
            <p14:sldId id="263"/>
            <p14:sldId id="259"/>
            <p14:sldId id="261"/>
            <p14:sldId id="256"/>
            <p14:sldId id="260"/>
          </p14:sldIdLst>
        </p14:section>
        <p14:section name="api调用" id="{4CFCF694-A6C2-45D4-926B-B2CEB18F8D9B}">
          <p14:sldIdLst>
            <p14:sldId id="257"/>
            <p14:sldId id="273"/>
          </p14:sldIdLst>
        </p14:section>
        <p14:section name="api调教" id="{F73DF4AD-CCAF-464D-BFE8-A1CC0F891E49}">
          <p14:sldIdLst>
            <p14:sldId id="274"/>
            <p14:sldId id="262"/>
            <p14:sldId id="264"/>
            <p14:sldId id="265"/>
            <p14:sldId id="266"/>
          </p14:sldIdLst>
        </p14:section>
        <p14:section name="无标题节" id="{7C6F2110-4371-4033-B1BF-75498CF54276}">
          <p14:sldIdLst>
            <p14:sldId id="267"/>
            <p14:sldId id="268"/>
            <p14:sldId id="272"/>
            <p14:sldId id="271"/>
            <p14:sldId id="270"/>
            <p14:sldId id="269"/>
          </p14:sldIdLst>
        </p14:section>
        <p14:section name="结束啦" id="{3E482044-E877-44A5-8C1D-138BEE8736DC}">
          <p14:sldIdLst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7" autoAdjust="0"/>
    <p:restoredTop sz="94660"/>
  </p:normalViewPr>
  <p:slideViewPr>
    <p:cSldViewPr snapToGrid="0">
      <p:cViewPr varScale="1">
        <p:scale>
          <a:sx n="86" d="100"/>
          <a:sy n="86" d="100"/>
        </p:scale>
        <p:origin x="91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577AD5-46FC-4BF3-AA81-5DC17A1DE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3182017-9852-41DD-959A-9D305D15F8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861091-C985-4ACE-BF27-CD2C52FF5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7296-66C4-4A98-85B1-BD4C1025B0DF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9E7A6E5-39C6-4B2F-98FC-4CF81BE01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75F6B8-AD1C-430A-86CC-997CD2215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71BC9-8DB5-4749-B921-8F1964ACB9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2263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17BD89-9022-4F4E-A202-F77C53816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B5FFA32-2220-49EB-A2B3-0799451F2A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85A1F6-3E7E-485B-BAE3-2618D673B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7296-66C4-4A98-85B1-BD4C1025B0DF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AADFCE-B2A0-4DAE-B933-EE95FE5F3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AA5776-308A-481D-94DB-5AC7D26E9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71BC9-8DB5-4749-B921-8F1964ACB9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7030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6441520-B50A-4EF0-97A0-349BBD35DA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623437C-C695-49A1-BB57-49A8009D6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1012AC-59B0-4174-A7A3-C6378953A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7296-66C4-4A98-85B1-BD4C1025B0DF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4C71E8-831B-4218-A4F1-F5C3F523A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064D70-7552-414D-8DF9-609081659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71BC9-8DB5-4749-B921-8F1964ACB9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643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21DC99-3154-44EC-AA9A-96808BBE2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11EC12-1743-4C14-94C1-D79979D40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8FF954-0F11-4A27-8C49-22EE74F95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7296-66C4-4A98-85B1-BD4C1025B0DF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527F01-2437-4C4E-AF4F-21C886505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B07A61-AD5A-4EB9-885A-4D1DB8C0B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71BC9-8DB5-4749-B921-8F1964ACB9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479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650089-67A4-43EA-B810-A13AC8BDE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1A5BBB-17C1-487C-BDDA-66C9FF483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103C45-A3D7-4657-8641-E82EBCB8F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7296-66C4-4A98-85B1-BD4C1025B0DF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A928FA-1111-4DC5-9DEF-F881E1C70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58908B-4A00-4325-9AA0-93DFCB56D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71BC9-8DB5-4749-B921-8F1964ACB9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0324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D69935-6F68-4186-9A56-13D667B48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97EF83-DE5A-4D3F-B35B-CC377BD3C4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071C77C-E7C0-4556-964C-6ED753D4D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9BDA4EF-A260-4616-99B6-65A0EE07F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7296-66C4-4A98-85B1-BD4C1025B0DF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3792F5D-4905-4A35-954F-5798B6486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B77C256-9EE7-40B1-A98D-DA2164E54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71BC9-8DB5-4749-B921-8F1964ACB9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3527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396CEE-DBFE-462B-AD21-E7FC0062E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4D0208-6BF2-48EF-AA89-B7D469DEBF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2178A1F-DED3-437B-9FAD-7272ECD14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F1157C5-F2CE-40BD-8216-FDF74D839D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FC612BD-03AC-43AE-A66D-0D99E5B7F2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543F2BB-BAA7-40FA-B50F-8FB38DA82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7296-66C4-4A98-85B1-BD4C1025B0DF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5E08ED5-3E69-434F-AAF2-3B385BBAE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0DE9371-3E96-4F26-8552-DF4D42DC2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71BC9-8DB5-4749-B921-8F1964ACB9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690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A6E793-2B35-465C-9AFA-8F1CB8DFB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E9C3298-2A62-45C3-9498-A48D342ED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7296-66C4-4A98-85B1-BD4C1025B0DF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C64084C-4E85-4F81-9D8B-FA929745A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95A8193-9A4E-4BCB-A042-427580A24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71BC9-8DB5-4749-B921-8F1964ACB9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6251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FCE67B1-9164-4E84-8778-47B972803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7296-66C4-4A98-85B1-BD4C1025B0DF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3DD095C-00BC-424A-BC9D-9E4FD7257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FC36A74-E1C2-47F4-8A19-C6CC85D6E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71BC9-8DB5-4749-B921-8F1964ACB9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343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D1AD8D-CDF5-4C23-B522-4D9E34550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9F75451-8E05-4EBF-895B-F5B9577514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2B16041-FF5F-450D-8502-6E326BA582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F3761D7-92BB-4EED-A748-882334096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7296-66C4-4A98-85B1-BD4C1025B0DF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4E7B76A-27E9-4614-BD2D-CC1B42481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B68C18-0F29-42DF-BA58-61BB18813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71BC9-8DB5-4749-B921-8F1964ACB9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8540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809D89-C816-4D7E-8024-E0A065EDD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40B53F5-1361-472A-90F9-DE45D3E18B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DA5F46F-EC27-43BB-8633-2775CCCF13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FA3156E-FA66-47B6-A9C5-812E1FD16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7296-66C4-4A98-85B1-BD4C1025B0DF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0FC2DF6-371C-465A-A4FC-D3933B37B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1512679-4CEC-45FF-A6C9-2D7423DF2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71BC9-8DB5-4749-B921-8F1964ACB9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4218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6B1D138-2BE3-4757-A32C-F39B19457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68974D-078E-4D06-9D18-E727AD0DE9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9D6E79-27A4-412D-80C7-195FC12C01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27296-66C4-4A98-85B1-BD4C1025B0DF}" type="datetimeFigureOut">
              <a:rPr lang="zh-CN" altLang="en-US" smtClean="0"/>
              <a:t>2020/1/5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0C4969-C330-405E-BFF2-53A59660BF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1E3E91-4DA1-468A-901E-5016DF0595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571BC9-8DB5-4749-B921-8F1964ACB9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5094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1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1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EB0AC7-3765-4878-B726-82DCA0B1DB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轻账本</a:t>
            </a:r>
            <a:r>
              <a:rPr lang="en-US" altLang="zh-CN" dirty="0"/>
              <a:t>app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36BB1F1-BD3E-40F0-B419-F65E2BAA96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姓名：陈彦华</a:t>
            </a:r>
            <a:endParaRPr lang="en-US" altLang="zh-CN" dirty="0"/>
          </a:p>
          <a:p>
            <a:r>
              <a:rPr lang="zh-CN" altLang="en-US" dirty="0"/>
              <a:t>班级：</a:t>
            </a:r>
            <a:r>
              <a:rPr lang="en-US" altLang="zh-CN" dirty="0"/>
              <a:t>17</a:t>
            </a:r>
            <a:r>
              <a:rPr lang="zh-CN" altLang="en-US" dirty="0"/>
              <a:t>网络与新媒体一班</a:t>
            </a:r>
          </a:p>
        </p:txBody>
      </p:sp>
      <p:pic>
        <p:nvPicPr>
          <p:cNvPr id="13" name="音频 12">
            <a:hlinkClick r:id="" action="ppaction://media"/>
            <a:extLst>
              <a:ext uri="{FF2B5EF4-FFF2-40B4-BE49-F238E27FC236}">
                <a16:creationId xmlns:a16="http://schemas.microsoft.com/office/drawing/2014/main" id="{11BA392C-1102-4830-A148-FF2B119198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682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43"/>
    </mc:Choice>
    <mc:Fallback>
      <p:transition spd="slow" advTm="16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EB0AC7-3765-4878-B726-82DCA0B1DB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4071" y="171710"/>
            <a:ext cx="6671742" cy="979827"/>
          </a:xfrm>
        </p:spPr>
        <p:txBody>
          <a:bodyPr>
            <a:normAutofit/>
          </a:bodyPr>
          <a:lstStyle/>
          <a:p>
            <a:r>
              <a:rPr lang="zh-CN" altLang="en-US" sz="4400" b="1" dirty="0"/>
              <a:t>语音识别</a:t>
            </a:r>
            <a:r>
              <a:rPr lang="en-US" altLang="zh-CN" sz="4400" b="1" dirty="0" err="1"/>
              <a:t>api</a:t>
            </a:r>
            <a:r>
              <a:rPr lang="zh-CN" altLang="en-US" sz="4400" b="1" dirty="0"/>
              <a:t>测试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ADF15B3-9021-4576-8D6C-38B9D5BBE3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8796" y="1516069"/>
            <a:ext cx="5654530" cy="4919693"/>
          </a:xfrm>
          <a:prstGeom prst="rect">
            <a:avLst/>
          </a:prstGeom>
        </p:spPr>
      </p:pic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2B352979-0BC2-4E2D-BBB9-D0B29ED308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23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692"/>
    </mc:Choice>
    <mc:Fallback>
      <p:transition spd="slow" advTm="286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B36BB1F1-BD3E-40F0-B419-F65E2BAA96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17AB09A-E59B-4269-B47F-321943278B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066" y="625627"/>
            <a:ext cx="5601185" cy="240824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B9D9492-6F84-4B6B-A617-84ADE3FCF6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066" y="3031572"/>
            <a:ext cx="9632515" cy="3156516"/>
          </a:xfrm>
          <a:prstGeom prst="rect">
            <a:avLst/>
          </a:prstGeom>
        </p:spPr>
      </p:pic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AF7C0681-01E1-456C-AE50-A0D447FA62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434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357"/>
    </mc:Choice>
    <mc:Fallback>
      <p:transition spd="slow" advTm="253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B36BB1F1-BD3E-40F0-B419-F65E2BAA96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8722DCA-24E0-4215-8C38-3AD9BE720B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300" y="658600"/>
            <a:ext cx="5758121" cy="259736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8387687-0659-4B91-9BDB-7511D20329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24" y="3406416"/>
            <a:ext cx="9838273" cy="2047005"/>
          </a:xfrm>
          <a:prstGeom prst="rect">
            <a:avLst/>
          </a:prstGeom>
        </p:spPr>
      </p:pic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D6D4EF3E-7769-499D-9599-817F3B27EF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756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04"/>
    </mc:Choice>
    <mc:Fallback>
      <p:transition spd="slow" advTm="24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6006DDA-CFD7-4C41-825B-4527EA5DC2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361" y="920428"/>
            <a:ext cx="9156366" cy="5214042"/>
          </a:xfrm>
          <a:prstGeom prst="rect">
            <a:avLst/>
          </a:prstGeom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E90729E9-B14F-4B0B-9A32-2EF58BFEA0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162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65"/>
    </mc:Choice>
    <mc:Fallback>
      <p:transition spd="slow" advTm="292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4595E2F5-1223-4030-8538-5E97EB83B8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432" y="1070238"/>
            <a:ext cx="7282063" cy="556278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7484857-3E7C-4D4E-8118-1F4C43D6BB8B}"/>
              </a:ext>
            </a:extLst>
          </p:cNvPr>
          <p:cNvSpPr txBox="1"/>
          <p:nvPr/>
        </p:nvSpPr>
        <p:spPr>
          <a:xfrm>
            <a:off x="4003829" y="346229"/>
            <a:ext cx="3027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/>
              <a:t>功能架构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6A45C611-6789-4FD7-8E08-3E612AFFD8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024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147"/>
    </mc:Choice>
    <mc:Fallback>
      <p:transition spd="slow" advTm="241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EB0AC7-3765-4878-B726-82DCA0B1DB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3022" y="276226"/>
            <a:ext cx="8827911" cy="958674"/>
          </a:xfrm>
        </p:spPr>
        <p:txBody>
          <a:bodyPr>
            <a:normAutofit/>
          </a:bodyPr>
          <a:lstStyle/>
          <a:p>
            <a:r>
              <a:rPr lang="zh-CN" altLang="en-US" sz="5400" dirty="0"/>
              <a:t>功能流程图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85FEF20-9219-4A90-8709-E837B9E8ED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150" y="1056107"/>
            <a:ext cx="4574117" cy="5525667"/>
          </a:xfrm>
          <a:prstGeom prst="rect">
            <a:avLst/>
          </a:prstGeom>
        </p:spPr>
      </p:pic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7601F622-4A4B-4169-B4EC-CD671995DF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514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990"/>
    </mc:Choice>
    <mc:Fallback>
      <p:transition spd="slow" advTm="299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B36BB1F1-BD3E-40F0-B419-F65E2BAA96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2756" y="2461860"/>
            <a:ext cx="4628444" cy="1655762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首页没有过多多余的画面按钮，所有的功能在进入</a:t>
            </a:r>
            <a:r>
              <a:rPr lang="en-US" altLang="zh-CN" sz="2800" dirty="0"/>
              <a:t>app</a:t>
            </a:r>
            <a:r>
              <a:rPr lang="zh-CN" altLang="en-US" sz="2800" dirty="0"/>
              <a:t>后基本可以一眼识别。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26FBB97-DCFC-429F-943D-FF9CEF8CD6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7952" y="173038"/>
            <a:ext cx="3640180" cy="6555140"/>
          </a:xfrm>
          <a:prstGeom prst="rect">
            <a:avLst/>
          </a:prstGeom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482C2E6D-3E51-40FF-937E-69A1942D16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1076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78"/>
    </mc:Choice>
    <mc:Fallback>
      <p:transition spd="slow" advTm="160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EB0AC7-3765-4878-B726-82DCA0B1DB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9599" y="302860"/>
            <a:ext cx="9302044" cy="936096"/>
          </a:xfrm>
        </p:spPr>
        <p:txBody>
          <a:bodyPr>
            <a:normAutofit/>
          </a:bodyPr>
          <a:lstStyle/>
          <a:p>
            <a:r>
              <a:rPr lang="zh-CN" altLang="en-US" sz="4800" dirty="0"/>
              <a:t>语音输入记账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9DE48F1-5F6A-4734-8C52-DB95D44542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043" y="1347181"/>
            <a:ext cx="10298669" cy="5021989"/>
          </a:xfrm>
          <a:prstGeom prst="rect">
            <a:avLst/>
          </a:prstGeom>
        </p:spPr>
      </p:pic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4E8E9F8A-E4A4-4824-B346-89E5DD3E4D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340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827"/>
    </mc:Choice>
    <mc:Fallback>
      <p:transition spd="slow" advTm="298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79E6903-AFD0-41FE-9966-4BD385F57C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5949" y="2065867"/>
            <a:ext cx="5370276" cy="445534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6C2FEAF-F62D-4E2F-827F-602A6EAA07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6793"/>
            <a:ext cx="7304260" cy="401654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F648DCB6-47F7-4ECE-94F9-6F0B425942D6}"/>
              </a:ext>
            </a:extLst>
          </p:cNvPr>
          <p:cNvSpPr txBox="1"/>
          <p:nvPr/>
        </p:nvSpPr>
        <p:spPr>
          <a:xfrm>
            <a:off x="7642578" y="643467"/>
            <a:ext cx="3883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⬅图库导入照片识别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3904F62-BB36-4408-BED7-618034A53BD2}"/>
              </a:ext>
            </a:extLst>
          </p:cNvPr>
          <p:cNvSpPr txBox="1"/>
          <p:nvPr/>
        </p:nvSpPr>
        <p:spPr>
          <a:xfrm>
            <a:off x="3759200" y="5067940"/>
            <a:ext cx="3883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相机导入照片识别➡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CB2A076-81FC-4084-ADFE-B2429DABA1B9}"/>
              </a:ext>
            </a:extLst>
          </p:cNvPr>
          <p:cNvSpPr txBox="1"/>
          <p:nvPr/>
        </p:nvSpPr>
        <p:spPr>
          <a:xfrm>
            <a:off x="146756" y="4842933"/>
            <a:ext cx="2912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对话窗口形式，提供一种迅速及时反馈的用户体验。</a:t>
            </a:r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78D6CBBA-B85D-4265-86FB-69528C0B02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351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39"/>
    </mc:Choice>
    <mc:Fallback>
      <p:transition spd="slow" advTm="205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B36BB1F1-BD3E-40F0-B419-F65E2BAA96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E13AB94-14B7-4301-93D4-A57DA9A69E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809" y="567442"/>
            <a:ext cx="4961050" cy="591363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D1262FD-B25E-4A8A-9D87-201D3340AB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5050" y="662700"/>
            <a:ext cx="4831499" cy="5723116"/>
          </a:xfrm>
          <a:prstGeom prst="rect">
            <a:avLst/>
          </a:prstGeom>
        </p:spPr>
      </p:pic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43273D13-E4F8-4B44-B933-9E7F2BE899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247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646"/>
    </mc:Choice>
    <mc:Fallback>
      <p:transition spd="slow" advTm="286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EB0AC7-3765-4878-B726-82DCA0B1DB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5324" y="1256768"/>
            <a:ext cx="9144000" cy="686864"/>
          </a:xfrm>
        </p:spPr>
        <p:txBody>
          <a:bodyPr>
            <a:noAutofit/>
          </a:bodyPr>
          <a:lstStyle/>
          <a:p>
            <a:r>
              <a:rPr lang="zh-CN" altLang="en-US" sz="4800" dirty="0"/>
              <a:t>产品背景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36BB1F1-BD3E-40F0-B419-F65E2BAA96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43705"/>
            <a:ext cx="9262369" cy="2914095"/>
          </a:xfrm>
        </p:spPr>
        <p:txBody>
          <a:bodyPr>
            <a:normAutofit/>
          </a:bodyPr>
          <a:lstStyle/>
          <a:p>
            <a:r>
              <a:rPr lang="zh-CN" altLang="en-US" dirty="0"/>
              <a:t>经过调查，发现市面上受欢迎程度较高的记账</a:t>
            </a:r>
            <a:r>
              <a:rPr lang="en-US" altLang="zh-CN" dirty="0"/>
              <a:t>app</a:t>
            </a:r>
            <a:r>
              <a:rPr lang="zh-CN" altLang="en-US" dirty="0"/>
              <a:t>比如“口袋记账”、“鲨鱼记账”、“</a:t>
            </a:r>
            <a:r>
              <a:rPr lang="en-US" altLang="zh-CN" dirty="0" err="1"/>
              <a:t>Timi</a:t>
            </a:r>
            <a:r>
              <a:rPr lang="zh-CN" altLang="en-US" dirty="0"/>
              <a:t>记账”、“挖财记账理财”、“随手记”等专业记账</a:t>
            </a:r>
            <a:r>
              <a:rPr lang="en-US" altLang="zh-CN" dirty="0"/>
              <a:t>app</a:t>
            </a:r>
            <a:r>
              <a:rPr lang="zh-CN" altLang="en-US" dirty="0"/>
              <a:t>页面精致功能分类完整但无一不例外需要进行手动记账；同时调查发现各</a:t>
            </a:r>
            <a:r>
              <a:rPr lang="en-US" altLang="zh-CN" dirty="0"/>
              <a:t>app</a:t>
            </a:r>
            <a:r>
              <a:rPr lang="zh-CN" altLang="en-US" dirty="0"/>
              <a:t>软件商店评价均居于前位的“网易有钱”虽然实现了最少化手动记账，采取关联所有线上支付平台进行自动记账，但对于线下交易仍旧需要手动输入记账；基于现状，如果可以有一个记账产品</a:t>
            </a:r>
            <a:r>
              <a:rPr lang="zh-CN" altLang="en-US" b="1" dirty="0"/>
              <a:t>兼顾语音识别与文字识别功能</a:t>
            </a:r>
            <a:r>
              <a:rPr lang="zh-CN" altLang="en-US" dirty="0"/>
              <a:t>，那么可以让用户</a:t>
            </a:r>
            <a:r>
              <a:rPr lang="zh-CN" altLang="en-US" b="1" dirty="0"/>
              <a:t>在</a:t>
            </a:r>
            <a:r>
              <a:rPr lang="en-US" altLang="zh-CN" b="1" dirty="0"/>
              <a:t>3</a:t>
            </a:r>
            <a:r>
              <a:rPr lang="zh-CN" altLang="en-US" b="1" dirty="0"/>
              <a:t>秒钟内便可轻松记账</a:t>
            </a:r>
            <a:r>
              <a:rPr lang="zh-CN" altLang="en-US" dirty="0"/>
              <a:t>，这也许可以快速提高用户的生活效率。</a:t>
            </a:r>
          </a:p>
        </p:txBody>
      </p:sp>
      <p:pic>
        <p:nvPicPr>
          <p:cNvPr id="11" name="音频 10">
            <a:hlinkClick r:id="" action="ppaction://media"/>
            <a:extLst>
              <a:ext uri="{FF2B5EF4-FFF2-40B4-BE49-F238E27FC236}">
                <a16:creationId xmlns:a16="http://schemas.microsoft.com/office/drawing/2014/main" id="{8FEF65D2-B7CB-49A3-B391-008DC19DDA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878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323"/>
    </mc:Choice>
    <mc:Fallback>
      <p:transition spd="slow" advTm="243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EB0AC7-3765-4878-B726-82DCA0B1DB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谢谢</a:t>
            </a: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84C12A7E-3544-451F-9202-690858A47C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567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62"/>
    </mc:Choice>
    <mc:Fallback>
      <p:transition spd="slow" advTm="79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EB0AC7-3765-4878-B726-82DCA0B1DB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34827" y="1305018"/>
            <a:ext cx="7522346" cy="1050848"/>
          </a:xfrm>
        </p:spPr>
        <p:txBody>
          <a:bodyPr>
            <a:normAutofit/>
          </a:bodyPr>
          <a:lstStyle/>
          <a:p>
            <a:r>
              <a:rPr lang="zh-CN" altLang="en-US" sz="4400" b="1" dirty="0"/>
              <a:t>价值主张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36BB1F1-BD3E-40F0-B419-F65E2BAA96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45942" y="2601119"/>
            <a:ext cx="9144000" cy="1655762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zh-CN" altLang="en-US" b="1" dirty="0"/>
              <a:t>简单性和易用性</a:t>
            </a:r>
            <a:r>
              <a:rPr lang="zh-CN" altLang="en-US" dirty="0"/>
              <a:t>，用户仅需拍摄一张清晰的照片，或者动动嘴皮子，便可以轻松生成自己的账目，</a:t>
            </a:r>
            <a:r>
              <a:rPr lang="zh-CN" altLang="en-US" b="1" dirty="0"/>
              <a:t>提供事半功倍的记账效率</a:t>
            </a:r>
            <a:r>
              <a:rPr lang="zh-CN" altLang="en-US" dirty="0"/>
              <a:t>。</a:t>
            </a:r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73B5F5D8-DDB0-4C9B-88BE-A85695EA73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677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68"/>
    </mc:Choice>
    <mc:Fallback>
      <p:transition spd="slow" advTm="194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EB0AC7-3765-4878-B726-82DCA0B1DB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6807" y="1669001"/>
            <a:ext cx="8898384" cy="841083"/>
          </a:xfrm>
        </p:spPr>
        <p:txBody>
          <a:bodyPr>
            <a:normAutofit/>
          </a:bodyPr>
          <a:lstStyle/>
          <a:p>
            <a:r>
              <a:rPr lang="zh-CN" altLang="en-US" sz="4800" dirty="0"/>
              <a:t>目标用户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36BB1F1-BD3E-40F0-B419-F65E2BAA96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8876" y="2856314"/>
            <a:ext cx="4554245" cy="1655762"/>
          </a:xfrm>
        </p:spPr>
        <p:txBody>
          <a:bodyPr/>
          <a:lstStyle/>
          <a:p>
            <a:r>
              <a:rPr lang="zh-CN" altLang="en-US" dirty="0"/>
              <a:t>学生党、购物狂、白领、月光族、理财小白、懒惰人群</a:t>
            </a: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0F4152E8-8E71-4B89-8D68-110D7F9542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870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57"/>
    </mc:Choice>
    <mc:Fallback>
      <p:transition spd="slow" advTm="248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EB0AC7-3765-4878-B726-82DCA0B1DB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98661"/>
            <a:ext cx="9144000" cy="855540"/>
          </a:xfrm>
        </p:spPr>
        <p:txBody>
          <a:bodyPr>
            <a:normAutofit/>
          </a:bodyPr>
          <a:lstStyle/>
          <a:p>
            <a:r>
              <a:rPr lang="zh-CN" altLang="en-US" sz="4800" b="1" dirty="0"/>
              <a:t>用户痛点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36BB1F1-BD3E-40F0-B419-F65E2BAA96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23652"/>
            <a:ext cx="9803907" cy="3340301"/>
          </a:xfrm>
        </p:spPr>
        <p:txBody>
          <a:bodyPr>
            <a:normAutofit/>
          </a:bodyPr>
          <a:lstStyle/>
          <a:p>
            <a:endParaRPr lang="en-US" altLang="zh-CN" dirty="0"/>
          </a:p>
          <a:p>
            <a:pPr marL="457200" indent="-457200">
              <a:buAutoNum type="arabicPeriod"/>
            </a:pPr>
            <a:r>
              <a:rPr lang="zh-CN" altLang="en-US" dirty="0"/>
              <a:t>手写记账不方便且不易保存</a:t>
            </a:r>
            <a:endParaRPr lang="en-US" altLang="zh-CN" dirty="0"/>
          </a:p>
          <a:p>
            <a:pPr marL="457200" indent="-457200">
              <a:buAutoNum type="arabicPeriod"/>
            </a:pPr>
            <a:r>
              <a:rPr lang="zh-CN" altLang="en-US" dirty="0"/>
              <a:t>对于手机记账</a:t>
            </a:r>
            <a:r>
              <a:rPr lang="en-US" altLang="zh-CN" dirty="0"/>
              <a:t>app</a:t>
            </a:r>
            <a:r>
              <a:rPr lang="zh-CN" altLang="en-US" dirty="0"/>
              <a:t>记账流程的繁琐感到烦躁</a:t>
            </a:r>
            <a:endParaRPr lang="en-US" altLang="zh-CN" dirty="0"/>
          </a:p>
          <a:p>
            <a:pPr marL="457200" indent="-457200">
              <a:buAutoNum type="arabicPeriod"/>
            </a:pPr>
            <a:r>
              <a:rPr lang="zh-CN" altLang="en-US" dirty="0"/>
              <a:t>工作</a:t>
            </a:r>
            <a:r>
              <a:rPr lang="en-US" altLang="zh-CN" dirty="0"/>
              <a:t>/</a:t>
            </a:r>
            <a:r>
              <a:rPr lang="zh-CN" altLang="en-US" dirty="0"/>
              <a:t>学习繁忙，无法抽出时间细致记账</a:t>
            </a:r>
            <a:endParaRPr lang="en-US" altLang="zh-CN" dirty="0"/>
          </a:p>
          <a:p>
            <a:pPr marL="457200" indent="-457200">
              <a:buAutoNum type="arabicPeriod"/>
            </a:pPr>
            <a:r>
              <a:rPr lang="zh-CN" altLang="en-US" dirty="0"/>
              <a:t>购物票据堆积增加记账难度</a:t>
            </a:r>
            <a:endParaRPr lang="en-US" altLang="zh-CN" dirty="0"/>
          </a:p>
          <a:p>
            <a:pPr marL="457200" indent="-457200">
              <a:buAutoNum type="arabicPeriod"/>
            </a:pPr>
            <a:r>
              <a:rPr lang="zh-CN" altLang="en-US" dirty="0"/>
              <a:t>懒惰</a:t>
            </a: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18BA90A2-EF5D-48B1-8F81-5295F14CDB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751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332"/>
    </mc:Choice>
    <mc:Fallback>
      <p:transition spd="slow" advTm="253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EB0AC7-3765-4878-B726-82DCA0B1DB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86480"/>
            <a:ext cx="9144000" cy="935439"/>
          </a:xfrm>
        </p:spPr>
        <p:txBody>
          <a:bodyPr>
            <a:normAutofit/>
          </a:bodyPr>
          <a:lstStyle/>
          <a:p>
            <a:r>
              <a:rPr lang="zh-CN" altLang="en-US" sz="4800" b="1" dirty="0"/>
              <a:t>场景假设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36BB1F1-BD3E-40F0-B419-F65E2BAA96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636668"/>
            <a:ext cx="9144000" cy="2621132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dirty="0"/>
              <a:t>1. </a:t>
            </a:r>
            <a:r>
              <a:rPr lang="zh-CN" altLang="en-US" dirty="0"/>
              <a:t>经过一番疯狂的购物狂欢，小红苦恼自己到底花了多少钱，面对一堆票据无从下手，她发现了轻账本，点开</a:t>
            </a:r>
            <a:r>
              <a:rPr lang="en-US" altLang="zh-CN" dirty="0"/>
              <a:t>app</a:t>
            </a:r>
            <a:r>
              <a:rPr lang="zh-CN" altLang="en-US" dirty="0"/>
              <a:t>，将票据一一拍摄上传，</a:t>
            </a:r>
            <a:r>
              <a:rPr lang="en-US" altLang="zh-CN" dirty="0"/>
              <a:t>app</a:t>
            </a:r>
            <a:r>
              <a:rPr lang="zh-CN" altLang="en-US" dirty="0"/>
              <a:t>自动识别了小红购买的所有产品类别以及数额，将识别出来的信息自动整理成了账本。</a:t>
            </a:r>
          </a:p>
          <a:p>
            <a:r>
              <a:rPr lang="en-US" altLang="zh-CN" dirty="0"/>
              <a:t>2. </a:t>
            </a:r>
            <a:r>
              <a:rPr lang="zh-CN" altLang="en-US" dirty="0"/>
              <a:t>小红正准备入睡，突然想起今天在路上随手花了</a:t>
            </a:r>
            <a:r>
              <a:rPr lang="en-US" altLang="zh-CN" dirty="0"/>
              <a:t>80</a:t>
            </a:r>
            <a:r>
              <a:rPr lang="zh-CN" altLang="en-US" dirty="0"/>
              <a:t>块钱现金买花忘记记账，没有票据也没有线上支付记录，又懒得进行手动记账，她点开轻账本</a:t>
            </a:r>
            <a:r>
              <a:rPr lang="en-US" altLang="zh-CN" dirty="0"/>
              <a:t>app</a:t>
            </a:r>
            <a:r>
              <a:rPr lang="zh-CN" altLang="en-US" dirty="0"/>
              <a:t>，长按语音记账，“今天在街边花了</a:t>
            </a:r>
            <a:r>
              <a:rPr lang="en-US" altLang="zh-CN" dirty="0"/>
              <a:t>80</a:t>
            </a:r>
            <a:r>
              <a:rPr lang="zh-CN" altLang="en-US" dirty="0"/>
              <a:t>块钱买了一束花”，</a:t>
            </a:r>
            <a:r>
              <a:rPr lang="en-US" altLang="zh-CN" dirty="0"/>
              <a:t>app</a:t>
            </a:r>
            <a:r>
              <a:rPr lang="zh-CN" altLang="en-US" dirty="0"/>
              <a:t>将她的话识别成了文字并抽取重要信息进行记账。</a:t>
            </a:r>
          </a:p>
        </p:txBody>
      </p:sp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3C1C5B2D-F464-47AA-9FD6-6F718AEBDA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800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451"/>
    </mc:Choice>
    <mc:Fallback>
      <p:transition spd="slow" advTm="274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4818B3-D79B-41CF-B7CB-2C06869AC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考虑的</a:t>
            </a:r>
            <a:r>
              <a:rPr lang="en-US" altLang="zh-CN" dirty="0" err="1"/>
              <a:t>api</a:t>
            </a:r>
            <a:r>
              <a:rPr lang="zh-CN" altLang="en-US" dirty="0"/>
              <a:t>加值宣言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9649F0-2A80-4147-A23D-78B060D7E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326732" cy="3012705"/>
          </a:xfrm>
        </p:spPr>
        <p:txBody>
          <a:bodyPr>
            <a:normAutofit lnSpcReduction="10000"/>
          </a:bodyPr>
          <a:lstStyle/>
          <a:p>
            <a:r>
              <a:rPr lang="zh-CN" altLang="en-US" b="1" dirty="0"/>
              <a:t>百度通用票据识别</a:t>
            </a:r>
            <a:r>
              <a:rPr lang="en-US" altLang="zh-CN" b="1" dirty="0" err="1"/>
              <a:t>api</a:t>
            </a:r>
            <a:endParaRPr lang="en-US" altLang="zh-CN" b="1" dirty="0"/>
          </a:p>
          <a:p>
            <a:pPr marL="0" indent="0">
              <a:buNone/>
            </a:pPr>
            <a:r>
              <a:rPr lang="zh-CN" altLang="en-US" dirty="0"/>
              <a:t>通过识别购物小票票面信息，抽取关键信息输出结果</a:t>
            </a:r>
            <a:endParaRPr lang="en-US" altLang="zh-CN" dirty="0"/>
          </a:p>
          <a:p>
            <a:r>
              <a:rPr lang="zh-CN" altLang="en-US" b="1" dirty="0"/>
              <a:t>腾讯语音识别</a:t>
            </a:r>
            <a:r>
              <a:rPr lang="en-US" altLang="zh-CN" b="1" dirty="0" err="1"/>
              <a:t>api</a:t>
            </a:r>
            <a:endParaRPr lang="en-US" altLang="zh-CN" b="1" dirty="0"/>
          </a:p>
          <a:p>
            <a:pPr marL="0" indent="0">
              <a:buNone/>
            </a:pPr>
            <a:r>
              <a:rPr lang="zh-CN" altLang="en-US" dirty="0"/>
              <a:t>通过识别语音生成文字</a:t>
            </a:r>
            <a:endParaRPr lang="en-US" altLang="zh-CN" dirty="0"/>
          </a:p>
          <a:p>
            <a:r>
              <a:rPr lang="zh-CN" altLang="en-US" b="1" dirty="0"/>
              <a:t>讯飞关键词提取</a:t>
            </a:r>
            <a:r>
              <a:rPr lang="en-US" altLang="zh-CN" b="1" dirty="0" err="1"/>
              <a:t>api</a:t>
            </a:r>
            <a:endParaRPr lang="en-US" altLang="zh-CN" b="1" dirty="0"/>
          </a:p>
          <a:p>
            <a:pPr marL="0" indent="0">
              <a:buNone/>
            </a:pPr>
            <a:r>
              <a:rPr lang="zh-CN" altLang="en-US" dirty="0"/>
              <a:t>通过长短句语义分析，抽取关键词输出结果</a:t>
            </a: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2679FE99-A4BA-48AC-A17F-6FB8F6D996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645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646"/>
    </mc:Choice>
    <mc:Fallback>
      <p:transition spd="slow" advTm="176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B36BB1F1-BD3E-40F0-B419-F65E2BAA96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3421" y="1072446"/>
            <a:ext cx="10205157" cy="5023554"/>
          </a:xfrm>
        </p:spPr>
        <p:txBody>
          <a:bodyPr>
            <a:normAutofit/>
          </a:bodyPr>
          <a:lstStyle/>
          <a:p>
            <a:r>
              <a:rPr lang="zh-CN" altLang="en-US" b="1" dirty="0"/>
              <a:t>人工智能概率性与解决方法</a:t>
            </a:r>
            <a:r>
              <a:rPr lang="en-US" altLang="zh-CN" b="1" dirty="0"/>
              <a:t>:</a:t>
            </a:r>
          </a:p>
          <a:p>
            <a:r>
              <a:rPr lang="zh-CN" altLang="en-US" b="1" dirty="0"/>
              <a:t>概率性问题：</a:t>
            </a:r>
          </a:p>
          <a:p>
            <a:r>
              <a:rPr lang="zh-CN" altLang="en-US" dirty="0"/>
              <a:t>腾讯语音识别准确率达</a:t>
            </a:r>
            <a:r>
              <a:rPr lang="en-US" altLang="zh-CN" dirty="0"/>
              <a:t>97%</a:t>
            </a:r>
            <a:r>
              <a:rPr lang="zh-CN" altLang="en-US" dirty="0"/>
              <a:t>，出错率在</a:t>
            </a:r>
            <a:r>
              <a:rPr lang="en-US" altLang="zh-CN" dirty="0"/>
              <a:t>3%</a:t>
            </a:r>
            <a:r>
              <a:rPr lang="zh-CN" altLang="en-US" dirty="0"/>
              <a:t>左右。百度票据识别技术准确率高达</a:t>
            </a:r>
            <a:r>
              <a:rPr lang="en-US" altLang="zh-CN" dirty="0"/>
              <a:t>98%</a:t>
            </a:r>
            <a:r>
              <a:rPr lang="zh-CN" altLang="en-US" dirty="0"/>
              <a:t>，出错率在</a:t>
            </a:r>
            <a:r>
              <a:rPr lang="en-US" altLang="zh-CN" dirty="0"/>
              <a:t>2%~0.01%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依据上述展示的概率性，</a:t>
            </a:r>
            <a:r>
              <a:rPr lang="en-US" altLang="zh-CN" dirty="0"/>
              <a:t>app</a:t>
            </a:r>
            <a:r>
              <a:rPr lang="zh-CN" altLang="en-US" dirty="0"/>
              <a:t>如出现概率性出错对用户体验的负面影响并不会压过正面影响。</a:t>
            </a:r>
            <a:endParaRPr lang="en-US" altLang="zh-CN" dirty="0"/>
          </a:p>
          <a:p>
            <a:r>
              <a:rPr lang="zh-CN" altLang="en-US" b="1" dirty="0"/>
              <a:t>解决方法</a:t>
            </a:r>
          </a:p>
          <a:p>
            <a:r>
              <a:rPr lang="en-US" altLang="zh-CN" dirty="0"/>
              <a:t>app</a:t>
            </a:r>
            <a:r>
              <a:rPr lang="zh-CN" altLang="en-US" dirty="0"/>
              <a:t>可提供修改功能进行手动修改识别差错的文字</a:t>
            </a:r>
            <a:r>
              <a:rPr lang="en-US" altLang="zh-CN" dirty="0"/>
              <a:t>/</a:t>
            </a:r>
            <a:r>
              <a:rPr lang="zh-CN" altLang="en-US" dirty="0"/>
              <a:t>数字。</a:t>
            </a:r>
          </a:p>
          <a:p>
            <a:r>
              <a:rPr lang="en-US" altLang="zh-CN" dirty="0"/>
              <a:t>app</a:t>
            </a:r>
            <a:r>
              <a:rPr lang="zh-CN" altLang="en-US" dirty="0"/>
              <a:t>提醒用户控制以下环境</a:t>
            </a:r>
            <a:r>
              <a:rPr lang="en-US" altLang="zh-CN" dirty="0"/>
              <a:t>/</a:t>
            </a:r>
            <a:r>
              <a:rPr lang="zh-CN" altLang="en-US" dirty="0"/>
              <a:t>自我变量的情况下再次进行识别： </a:t>
            </a:r>
            <a:endParaRPr lang="en-US" altLang="zh-CN" dirty="0"/>
          </a:p>
          <a:p>
            <a:r>
              <a:rPr lang="zh-CN" altLang="en-US" dirty="0"/>
              <a:t>语音识别差错：适当的音量</a:t>
            </a:r>
            <a:r>
              <a:rPr lang="en-US" altLang="zh-CN" dirty="0"/>
              <a:t>/</a:t>
            </a:r>
            <a:r>
              <a:rPr lang="zh-CN" altLang="en-US" dirty="0"/>
              <a:t>平稳的语速</a:t>
            </a:r>
            <a:r>
              <a:rPr lang="en-US" altLang="zh-CN" dirty="0"/>
              <a:t>/</a:t>
            </a:r>
            <a:r>
              <a:rPr lang="zh-CN" altLang="en-US" dirty="0"/>
              <a:t>安静的环境</a:t>
            </a:r>
            <a:r>
              <a:rPr lang="en-US" altLang="zh-CN" dirty="0"/>
              <a:t>/</a:t>
            </a:r>
          </a:p>
          <a:p>
            <a:r>
              <a:rPr lang="en-US" altLang="zh-CN" dirty="0"/>
              <a:t> </a:t>
            </a:r>
            <a:r>
              <a:rPr lang="zh-CN" altLang="en-US" dirty="0"/>
              <a:t>票据识别差错：适当的光线</a:t>
            </a:r>
            <a:r>
              <a:rPr lang="en-US" altLang="zh-CN" dirty="0"/>
              <a:t>/</a:t>
            </a:r>
            <a:r>
              <a:rPr lang="zh-CN" altLang="en-US" dirty="0"/>
              <a:t>开启相机防手抖模式</a:t>
            </a:r>
            <a:r>
              <a:rPr lang="en-US" altLang="zh-CN" dirty="0"/>
              <a:t>/</a:t>
            </a:r>
          </a:p>
          <a:p>
            <a:endParaRPr lang="zh-CN" altLang="en-US" dirty="0"/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22BA0B78-69B7-4BA3-9FB5-3E8302A34F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760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09"/>
    </mc:Choice>
    <mc:Fallback>
      <p:transition spd="slow" advTm="308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EB0AC7-3765-4878-B726-82DCA0B1DB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400"/>
            <a:ext cx="9144000" cy="2387600"/>
          </a:xfrm>
        </p:spPr>
        <p:txBody>
          <a:bodyPr>
            <a:normAutofit/>
          </a:bodyPr>
          <a:lstStyle/>
          <a:p>
            <a:r>
              <a:rPr lang="zh-CN" altLang="en-US" sz="4800" b="1" dirty="0"/>
              <a:t>百度</a:t>
            </a:r>
            <a:r>
              <a:rPr lang="en-US" altLang="zh-CN" sz="4800" b="1" dirty="0"/>
              <a:t>/</a:t>
            </a:r>
            <a:r>
              <a:rPr lang="zh-CN" altLang="en-US" sz="4800" b="1" dirty="0"/>
              <a:t>讯飞</a:t>
            </a:r>
            <a:r>
              <a:rPr lang="en-US" altLang="zh-CN" sz="4800" b="1" dirty="0"/>
              <a:t>/</a:t>
            </a:r>
            <a:r>
              <a:rPr lang="zh-CN" altLang="en-US" sz="4800" b="1" dirty="0"/>
              <a:t>腾讯语音</a:t>
            </a:r>
            <a:r>
              <a:rPr lang="en-US" altLang="zh-CN" sz="4800" b="1" dirty="0" err="1"/>
              <a:t>api</a:t>
            </a:r>
            <a:r>
              <a:rPr lang="zh-CN" altLang="en-US" sz="4800" b="1" dirty="0"/>
              <a:t>对比</a:t>
            </a:r>
            <a:endParaRPr lang="zh-CN" altLang="en-US" sz="48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36BB1F1-BD3E-40F0-B419-F65E2BAA96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2044" y="3319816"/>
            <a:ext cx="9144000" cy="1655762"/>
          </a:xfrm>
        </p:spPr>
        <p:txBody>
          <a:bodyPr/>
          <a:lstStyle/>
          <a:p>
            <a:r>
              <a:rPr lang="zh-CN" altLang="en-US" dirty="0"/>
              <a:t>由于针对购物小票的票据</a:t>
            </a:r>
            <a:r>
              <a:rPr lang="en-US" altLang="zh-CN" dirty="0" err="1"/>
              <a:t>api</a:t>
            </a:r>
            <a:r>
              <a:rPr lang="zh-CN" altLang="en-US" dirty="0"/>
              <a:t>、关键词抽取</a:t>
            </a:r>
            <a:r>
              <a:rPr lang="en-US" altLang="zh-CN" dirty="0" err="1"/>
              <a:t>api</a:t>
            </a:r>
            <a:r>
              <a:rPr lang="zh-CN" altLang="en-US" dirty="0"/>
              <a:t>分别目前只在百度开发平台与科大讯飞有比较完整成熟的</a:t>
            </a:r>
            <a:r>
              <a:rPr lang="en-US" altLang="zh-CN" dirty="0" err="1"/>
              <a:t>api</a:t>
            </a:r>
            <a:r>
              <a:rPr lang="zh-CN" altLang="en-US" dirty="0"/>
              <a:t>调用，所以针对</a:t>
            </a:r>
            <a:r>
              <a:rPr lang="en-US" altLang="zh-CN" dirty="0" err="1"/>
              <a:t>api</a:t>
            </a:r>
            <a:r>
              <a:rPr lang="zh-CN" altLang="en-US" dirty="0"/>
              <a:t>使用做的对比仅限于语音识别</a:t>
            </a:r>
            <a:r>
              <a:rPr lang="en-US" altLang="zh-CN" dirty="0" err="1"/>
              <a:t>api</a:t>
            </a:r>
            <a:r>
              <a:rPr lang="en-US" altLang="zh-CN" dirty="0"/>
              <a:t>,</a:t>
            </a:r>
            <a:r>
              <a:rPr lang="zh-CN" altLang="en-US" dirty="0"/>
              <a:t>参与测试的平台有：</a:t>
            </a:r>
            <a:r>
              <a:rPr lang="zh-CN" altLang="en-US" b="1" dirty="0"/>
              <a:t>腾讯云</a:t>
            </a:r>
            <a:r>
              <a:rPr lang="zh-CN" altLang="en-US" dirty="0"/>
              <a:t>、</a:t>
            </a:r>
            <a:r>
              <a:rPr lang="zh-CN" altLang="en-US" b="1" dirty="0"/>
              <a:t>百度云</a:t>
            </a:r>
            <a:r>
              <a:rPr lang="zh-CN" altLang="en-US" dirty="0"/>
              <a:t>、</a:t>
            </a:r>
            <a:r>
              <a:rPr lang="zh-CN" altLang="en-US" b="1" dirty="0"/>
              <a:t>科大讯飞</a:t>
            </a:r>
            <a:r>
              <a:rPr lang="zh-CN" altLang="en-US" dirty="0"/>
              <a:t>。</a:t>
            </a: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BBD9A05A-3C61-4450-BA34-C0BC2D294E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151"/>
    </mc:Choice>
    <mc:Fallback>
      <p:transition spd="slow" advTm="271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1403</TotalTime>
  <Words>703</Words>
  <Application>Microsoft Office PowerPoint</Application>
  <PresentationFormat>宽屏</PresentationFormat>
  <Paragraphs>46</Paragraphs>
  <Slides>20</Slides>
  <Notes>0</Notes>
  <HiddenSlides>0</HiddenSlides>
  <MMClips>20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等线</vt:lpstr>
      <vt:lpstr>等线 Light</vt:lpstr>
      <vt:lpstr>Arial</vt:lpstr>
      <vt:lpstr>Office 主题​​</vt:lpstr>
      <vt:lpstr>轻账本app </vt:lpstr>
      <vt:lpstr>产品背景</vt:lpstr>
      <vt:lpstr>价值主张</vt:lpstr>
      <vt:lpstr>目标用户</vt:lpstr>
      <vt:lpstr>用户痛点</vt:lpstr>
      <vt:lpstr>场景假设</vt:lpstr>
      <vt:lpstr>考虑的api加值宣言</vt:lpstr>
      <vt:lpstr>PowerPoint 演示文稿</vt:lpstr>
      <vt:lpstr>百度/讯飞/腾讯语音api对比</vt:lpstr>
      <vt:lpstr>语音识别api测试</vt:lpstr>
      <vt:lpstr>PowerPoint 演示文稿</vt:lpstr>
      <vt:lpstr>PowerPoint 演示文稿</vt:lpstr>
      <vt:lpstr>PowerPoint 演示文稿</vt:lpstr>
      <vt:lpstr>PowerPoint 演示文稿</vt:lpstr>
      <vt:lpstr>功能流程图</vt:lpstr>
      <vt:lpstr>PowerPoint 演示文稿</vt:lpstr>
      <vt:lpstr>语音输入记账</vt:lpstr>
      <vt:lpstr>PowerPoint 演示文稿</vt:lpstr>
      <vt:lpstr>PowerPoint 演示文稿</vt:lpstr>
      <vt:lpstr>谢谢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符合用户难点痛点增长点</dc:title>
  <dc:creator>Rakshasa</dc:creator>
  <cp:lastModifiedBy> </cp:lastModifiedBy>
  <cp:revision>17</cp:revision>
  <dcterms:created xsi:type="dcterms:W3CDTF">2019-12-11T03:49:13Z</dcterms:created>
  <dcterms:modified xsi:type="dcterms:W3CDTF">2020-01-05T14:30:52Z</dcterms:modified>
</cp:coreProperties>
</file>

<file path=docProps/thumbnail.jpeg>
</file>